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sinter.bio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Clinical AI evals · health-data assurance · lifecycle monitoring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685800" y="1554480"/>
            <a:ext cx="7132320" cy="18288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600" b="1">
                <a:solidFill>
                  <a:srgbClr val="E8EEF8"/>
                </a:solidFill>
              </a:rPr>
              <a:t>Evidence for clinical AI at every stage of deployment.</a:t>
            </a:r>
          </a:p>
          <a:p>
            <a:pPr>
              <a:spcBef>
                <a:spcPts val="1200"/>
              </a:spcBef>
            </a:pPr>
            <a:r>
              <a:rPr sz="1500">
                <a:solidFill>
                  <a:srgbClr val="9FB0C9"/>
                </a:solidFill>
              </a:rPr>
              <a:t>sinter.bio helps organisations scope, evaluate, validate and monitor clinical AI, healthcare LLMs, OMOP/FHIR and health-data systems.</a:t>
            </a:r>
          </a:p>
        </p:txBody>
      </p:sp>
      <p:pic>
        <p:nvPicPr>
          <p:cNvPr id="4" name="Picture 3" descr="0337c791-0739-5168-8c9b-f02b7b146ac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23960" y="960120"/>
            <a:ext cx="7269480" cy="484632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31520" y="4983480"/>
            <a:ext cx="3017520" cy="594360"/>
          </a:xfrm>
          <a:prstGeom prst="rect">
            <a:avLst/>
          </a:prstGeom>
          <a:solidFill>
            <a:srgbClr val="35B6B4"/>
          </a:solidFill>
          <a:ln>
            <a:solidFill>
              <a:srgbClr val="35B6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500">
                <a:solidFill>
                  <a:srgbClr val="072225"/>
                </a:solidFill>
              </a:rPr>
              <a:t>Start an evaluation enquiry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What we evaluate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High-stakes digital and data systems in health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371600"/>
            <a:ext cx="3657600" cy="448056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System types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Healthcare LLMs and clinical decision-support tools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RAG / knowledge-grounded assistants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Predictive models and phenotype algorithms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OMOP mapping, ETL and data-standardisation pipelines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FHIR / interoperability workflows and data products</a:t>
            </a:r>
          </a:p>
        </p:txBody>
      </p:sp>
      <p:sp>
        <p:nvSpPr>
          <p:cNvPr id="4" name="Rectangle 3"/>
          <p:cNvSpPr/>
          <p:nvPr/>
        </p:nvSpPr>
        <p:spPr>
          <a:xfrm>
            <a:off x="4526280" y="1371600"/>
            <a:ext cx="3337560" cy="448056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Evaluation domains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Technical performance and benchmark design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Clinical validity and expert adjudication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Safety, harmful failure modes and equity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Human–AI interaction and workflow fit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Implementation, monitoring and regression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8092440" y="1371600"/>
            <a:ext cx="3429000" cy="448056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Outputs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Evaluability readout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Protocol / analysis plan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Evidence report or executive brief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Benchmark assets and dashboards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Decision trace and next-step recommendations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Client pathway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A clear route from enquiry to evidence and next decisions</a:t>
            </a:r>
          </a:p>
        </p:txBody>
      </p:sp>
      <p:sp>
        <p:nvSpPr>
          <p:cNvPr id="3" name="Rectangle 2"/>
          <p:cNvSpPr/>
          <p:nvPr/>
        </p:nvSpPr>
        <p:spPr>
          <a:xfrm>
            <a:off x="1051560" y="1965960"/>
            <a:ext cx="8961120" cy="45720"/>
          </a:xfrm>
          <a:prstGeom prst="rect">
            <a:avLst/>
          </a:prstGeom>
          <a:solidFill>
            <a:srgbClr val="35B6B4"/>
          </a:solidFill>
          <a:ln>
            <a:solidFill>
              <a:srgbClr val="35B6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Oval 3"/>
          <p:cNvSpPr/>
          <p:nvPr/>
        </p:nvSpPr>
        <p:spPr>
          <a:xfrm>
            <a:off x="868680" y="1783080"/>
            <a:ext cx="292608" cy="292608"/>
          </a:xfrm>
          <a:prstGeom prst="ellipse">
            <a:avLst/>
          </a:prstGeom>
          <a:solidFill>
            <a:srgbClr val="7FE7E5"/>
          </a:solidFill>
          <a:ln>
            <a:solidFill>
              <a:srgbClr val="7FE7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548640" y="2331720"/>
            <a:ext cx="1828800" cy="2011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400">
                <a:solidFill>
                  <a:srgbClr val="7FE7E5"/>
                </a:solidFill>
              </a:rPr>
              <a:t>1. Intake</a:t>
            </a:r>
          </a:p>
          <a:p>
            <a:pPr>
              <a:spcBef>
                <a:spcPts val="400"/>
              </a:spcBef>
            </a:pPr>
            <a:r>
              <a:rPr sz="1300">
                <a:solidFill>
                  <a:srgbClr val="E8EEF8"/>
                </a:solidFill>
              </a:rPr>
              <a:t>Structured onboarding form</a:t>
            </a:r>
          </a:p>
          <a:p>
            <a:pPr>
              <a:spcBef>
                <a:spcPts val="800"/>
              </a:spcBef>
            </a:pPr>
            <a:r>
              <a:rPr sz="1100">
                <a:solidFill>
                  <a:srgbClr val="9FB0C9"/>
                </a:solidFill>
              </a:rPr>
              <a:t>You receive: Receive acknowledgement and expectations</a:t>
            </a:r>
          </a:p>
        </p:txBody>
      </p:sp>
      <p:sp>
        <p:nvSpPr>
          <p:cNvPr id="6" name="Oval 5"/>
          <p:cNvSpPr/>
          <p:nvPr/>
        </p:nvSpPr>
        <p:spPr>
          <a:xfrm>
            <a:off x="3063240" y="1783080"/>
            <a:ext cx="292608" cy="292608"/>
          </a:xfrm>
          <a:prstGeom prst="ellipse">
            <a:avLst/>
          </a:prstGeom>
          <a:solidFill>
            <a:srgbClr val="7FE7E5"/>
          </a:solidFill>
          <a:ln>
            <a:solidFill>
              <a:srgbClr val="7FE7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Rectangle 6"/>
          <p:cNvSpPr/>
          <p:nvPr/>
        </p:nvSpPr>
        <p:spPr>
          <a:xfrm>
            <a:off x="2743200" y="2331720"/>
            <a:ext cx="1828800" cy="2011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400">
                <a:solidFill>
                  <a:srgbClr val="7FE7E5"/>
                </a:solidFill>
              </a:rPr>
              <a:t>2. Triage</a:t>
            </a:r>
          </a:p>
          <a:p>
            <a:pPr>
              <a:spcBef>
                <a:spcPts val="400"/>
              </a:spcBef>
            </a:pPr>
            <a:r>
              <a:rPr sz="1300">
                <a:solidFill>
                  <a:srgbClr val="E8EEF8"/>
                </a:solidFill>
              </a:rPr>
              <a:t>Strategic readout</a:t>
            </a:r>
          </a:p>
          <a:p>
            <a:pPr>
              <a:spcBef>
                <a:spcPts val="800"/>
              </a:spcBef>
            </a:pPr>
            <a:r>
              <a:rPr sz="1100">
                <a:solidFill>
                  <a:srgbClr val="9FB0C9"/>
                </a:solidFill>
              </a:rPr>
              <a:t>You receive: Receive go / hold / refine recommendation</a:t>
            </a:r>
          </a:p>
        </p:txBody>
      </p:sp>
      <p:sp>
        <p:nvSpPr>
          <p:cNvPr id="8" name="Oval 7"/>
          <p:cNvSpPr/>
          <p:nvPr/>
        </p:nvSpPr>
        <p:spPr>
          <a:xfrm>
            <a:off x="5257800" y="1783080"/>
            <a:ext cx="292608" cy="292608"/>
          </a:xfrm>
          <a:prstGeom prst="ellipse">
            <a:avLst/>
          </a:prstGeom>
          <a:solidFill>
            <a:srgbClr val="7FE7E5"/>
          </a:solidFill>
          <a:ln>
            <a:solidFill>
              <a:srgbClr val="7FE7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Rectangle 8"/>
          <p:cNvSpPr/>
          <p:nvPr/>
        </p:nvSpPr>
        <p:spPr>
          <a:xfrm>
            <a:off x="4937760" y="2331720"/>
            <a:ext cx="1828800" cy="2011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400">
                <a:solidFill>
                  <a:srgbClr val="7FE7E5"/>
                </a:solidFill>
              </a:rPr>
              <a:t>3. Scoping</a:t>
            </a:r>
          </a:p>
          <a:p>
            <a:pPr>
              <a:spcBef>
                <a:spcPts val="400"/>
              </a:spcBef>
            </a:pPr>
            <a:r>
              <a:rPr sz="1300">
                <a:solidFill>
                  <a:srgbClr val="E8EEF8"/>
                </a:solidFill>
              </a:rPr>
              <a:t>Proposal, team and milestones</a:t>
            </a:r>
          </a:p>
          <a:p>
            <a:pPr>
              <a:spcBef>
                <a:spcPts val="800"/>
              </a:spcBef>
            </a:pPr>
            <a:r>
              <a:rPr sz="1100">
                <a:solidFill>
                  <a:srgbClr val="9FB0C9"/>
                </a:solidFill>
              </a:rPr>
              <a:t>You receive: Receive proposal with budget and deliverables</a:t>
            </a:r>
          </a:p>
        </p:txBody>
      </p:sp>
      <p:sp>
        <p:nvSpPr>
          <p:cNvPr id="10" name="Oval 9"/>
          <p:cNvSpPr/>
          <p:nvPr/>
        </p:nvSpPr>
        <p:spPr>
          <a:xfrm>
            <a:off x="7452360" y="1783080"/>
            <a:ext cx="292608" cy="292608"/>
          </a:xfrm>
          <a:prstGeom prst="ellipse">
            <a:avLst/>
          </a:prstGeom>
          <a:solidFill>
            <a:srgbClr val="7FE7E5"/>
          </a:solidFill>
          <a:ln>
            <a:solidFill>
              <a:srgbClr val="7FE7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7132320" y="2331720"/>
            <a:ext cx="1828800" cy="2011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400">
                <a:solidFill>
                  <a:srgbClr val="7FE7E5"/>
                </a:solidFill>
              </a:rPr>
              <a:t>4. Evaluation</a:t>
            </a:r>
          </a:p>
          <a:p>
            <a:pPr>
              <a:spcBef>
                <a:spcPts val="400"/>
              </a:spcBef>
            </a:pPr>
            <a:r>
              <a:rPr sz="1300">
                <a:solidFill>
                  <a:srgbClr val="E8EEF8"/>
                </a:solidFill>
              </a:rPr>
              <a:t>Evidence generation</a:t>
            </a:r>
          </a:p>
          <a:p>
            <a:pPr>
              <a:spcBef>
                <a:spcPts val="800"/>
              </a:spcBef>
            </a:pPr>
            <a:r>
              <a:rPr sz="1100">
                <a:solidFill>
                  <a:srgbClr val="9FB0C9"/>
                </a:solidFill>
              </a:rPr>
              <a:t>You receive: Receive reports, dashboards or benchmark assets</a:t>
            </a:r>
          </a:p>
        </p:txBody>
      </p:sp>
      <p:sp>
        <p:nvSpPr>
          <p:cNvPr id="12" name="Oval 11"/>
          <p:cNvSpPr/>
          <p:nvPr/>
        </p:nvSpPr>
        <p:spPr>
          <a:xfrm>
            <a:off x="9646920" y="1783080"/>
            <a:ext cx="292608" cy="292608"/>
          </a:xfrm>
          <a:prstGeom prst="ellipse">
            <a:avLst/>
          </a:prstGeom>
          <a:solidFill>
            <a:srgbClr val="7FE7E5"/>
          </a:solidFill>
          <a:ln>
            <a:solidFill>
              <a:srgbClr val="7FE7E5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9326880" y="2331720"/>
            <a:ext cx="1828800" cy="2011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400">
                <a:solidFill>
                  <a:srgbClr val="7FE7E5"/>
                </a:solidFill>
              </a:rPr>
              <a:t>5. Learning</a:t>
            </a:r>
          </a:p>
          <a:p>
            <a:pPr>
              <a:spcBef>
                <a:spcPts val="400"/>
              </a:spcBef>
            </a:pPr>
            <a:r>
              <a:rPr sz="1300">
                <a:solidFill>
                  <a:srgbClr val="E8EEF8"/>
                </a:solidFill>
              </a:rPr>
              <a:t>Decision trace and next cycle</a:t>
            </a:r>
          </a:p>
          <a:p>
            <a:pPr>
              <a:spcBef>
                <a:spcPts val="800"/>
              </a:spcBef>
            </a:pPr>
            <a:r>
              <a:rPr sz="1100">
                <a:solidFill>
                  <a:srgbClr val="9FB0C9"/>
                </a:solidFill>
              </a:rPr>
              <a:t>You receive: Receive decision trace and improvement pathway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Strategic readout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The intake becomes an actionable early insight product</a:t>
            </a:r>
          </a:p>
        </p:txBody>
      </p:sp>
      <p:sp>
        <p:nvSpPr>
          <p:cNvPr id="3" name="Rectangle 2"/>
          <p:cNvSpPr/>
          <p:nvPr/>
        </p:nvSpPr>
        <p:spPr>
          <a:xfrm>
            <a:off x="640080" y="1371600"/>
            <a:ext cx="5486400" cy="4297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What it can contain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Evaluability status and risk tier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Likely evidence modules and dependencies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Missing documents, datasets or governance approvals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Indicative next step: go / refine / pause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Optional anonymised lessons from similar prior engagements</a:t>
            </a:r>
          </a:p>
        </p:txBody>
      </p:sp>
      <p:sp>
        <p:nvSpPr>
          <p:cNvPr id="4" name="Rectangle 3"/>
          <p:cNvSpPr/>
          <p:nvPr/>
        </p:nvSpPr>
        <p:spPr>
          <a:xfrm>
            <a:off x="6400800" y="1371600"/>
            <a:ext cx="5074920" cy="4297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Important principle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Comparisons are useful only when the internal reference set is credible enough.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Early-stage patterning should be framed as anonymised lessons or maturity signals, not pseudo-rankings.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The goal is a better decision, not a decorative score.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The question determines the team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After triage, sinter.bio assembles the smallest credible multidisciplinary team</a:t>
            </a:r>
          </a:p>
        </p:txBody>
      </p:sp>
      <p:sp>
        <p:nvSpPr>
          <p:cNvPr id="3" name="Rectangle 2"/>
          <p:cNvSpPr/>
          <p:nvPr/>
        </p:nvSpPr>
        <p:spPr>
          <a:xfrm>
            <a:off x="731520" y="1645920"/>
            <a:ext cx="205740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clinical informatics</a:t>
            </a:r>
          </a:p>
        </p:txBody>
      </p:sp>
      <p:sp>
        <p:nvSpPr>
          <p:cNvPr id="4" name="Rectangle 3"/>
          <p:cNvSpPr/>
          <p:nvPr/>
        </p:nvSpPr>
        <p:spPr>
          <a:xfrm>
            <a:off x="2926080" y="1645920"/>
            <a:ext cx="205740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specialty clinicians</a:t>
            </a:r>
          </a:p>
        </p:txBody>
      </p:sp>
      <p:sp>
        <p:nvSpPr>
          <p:cNvPr id="5" name="Rectangle 4"/>
          <p:cNvSpPr/>
          <p:nvPr/>
        </p:nvSpPr>
        <p:spPr>
          <a:xfrm>
            <a:off x="5120640" y="1645920"/>
            <a:ext cx="132588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statistics</a:t>
            </a:r>
          </a:p>
        </p:txBody>
      </p:sp>
      <p:sp>
        <p:nvSpPr>
          <p:cNvPr id="6" name="Rectangle 5"/>
          <p:cNvSpPr/>
          <p:nvPr/>
        </p:nvSpPr>
        <p:spPr>
          <a:xfrm>
            <a:off x="6583679" y="1645920"/>
            <a:ext cx="219456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mathematical modelling</a:t>
            </a:r>
          </a:p>
        </p:txBody>
      </p:sp>
      <p:sp>
        <p:nvSpPr>
          <p:cNvPr id="7" name="Rectangle 6"/>
          <p:cNvSpPr/>
          <p:nvPr/>
        </p:nvSpPr>
        <p:spPr>
          <a:xfrm>
            <a:off x="8915400" y="1645920"/>
            <a:ext cx="205740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software engineering</a:t>
            </a:r>
          </a:p>
        </p:txBody>
      </p:sp>
      <p:sp>
        <p:nvSpPr>
          <p:cNvPr id="8" name="Rectangle 7"/>
          <p:cNvSpPr/>
          <p:nvPr/>
        </p:nvSpPr>
        <p:spPr>
          <a:xfrm>
            <a:off x="731520" y="2304288"/>
            <a:ext cx="205740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MLOps / eval harness</a:t>
            </a:r>
          </a:p>
        </p:txBody>
      </p:sp>
      <p:sp>
        <p:nvSpPr>
          <p:cNvPr id="9" name="Rectangle 8"/>
          <p:cNvSpPr/>
          <p:nvPr/>
        </p:nvSpPr>
        <p:spPr>
          <a:xfrm>
            <a:off x="2926080" y="2304288"/>
            <a:ext cx="219456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implementation science</a:t>
            </a:r>
          </a:p>
        </p:txBody>
      </p:sp>
      <p:sp>
        <p:nvSpPr>
          <p:cNvPr id="10" name="Rectangle 9"/>
          <p:cNvSpPr/>
          <p:nvPr/>
        </p:nvSpPr>
        <p:spPr>
          <a:xfrm>
            <a:off x="5257800" y="2304288"/>
            <a:ext cx="1984248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behavioural science</a:t>
            </a:r>
          </a:p>
        </p:txBody>
      </p:sp>
      <p:sp>
        <p:nvSpPr>
          <p:cNvPr id="11" name="Rectangle 10"/>
          <p:cNvSpPr/>
          <p:nvPr/>
        </p:nvSpPr>
        <p:spPr>
          <a:xfrm>
            <a:off x="7379208" y="2304288"/>
            <a:ext cx="1764792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health economics</a:t>
            </a:r>
          </a:p>
        </p:txBody>
      </p:sp>
      <p:sp>
        <p:nvSpPr>
          <p:cNvPr id="12" name="Rectangle 11"/>
          <p:cNvSpPr/>
          <p:nvPr/>
        </p:nvSpPr>
        <p:spPr>
          <a:xfrm>
            <a:off x="731520" y="2962656"/>
            <a:ext cx="205740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medical anthropology</a:t>
            </a:r>
          </a:p>
        </p:txBody>
      </p:sp>
      <p:sp>
        <p:nvSpPr>
          <p:cNvPr id="13" name="Rectangle 12"/>
          <p:cNvSpPr/>
          <p:nvPr/>
        </p:nvSpPr>
        <p:spPr>
          <a:xfrm>
            <a:off x="2926080" y="2962656"/>
            <a:ext cx="1691640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research ethics</a:t>
            </a:r>
          </a:p>
        </p:txBody>
      </p:sp>
      <p:sp>
        <p:nvSpPr>
          <p:cNvPr id="14" name="Rectangle 13"/>
          <p:cNvSpPr/>
          <p:nvPr/>
        </p:nvSpPr>
        <p:spPr>
          <a:xfrm>
            <a:off x="4754880" y="2962656"/>
            <a:ext cx="1545336" cy="4114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sz="1200">
                <a:solidFill>
                  <a:srgbClr val="E8EEF8"/>
                </a:solidFill>
              </a:rPr>
              <a:t>AI governance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77240" y="4023360"/>
            <a:ext cx="10241280" cy="12801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1800" b="1">
                <a:solidFill>
                  <a:srgbClr val="7FE7E5"/>
                </a:solidFill>
              </a:rPr>
              <a:t>The team is shaped by claim, context, consequence and independence — not by a fixed consulting org chart.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Founder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Who is behind sinter.bio?</a:t>
            </a:r>
          </a:p>
        </p:txBody>
      </p:sp>
      <p:pic>
        <p:nvPicPr>
          <p:cNvPr id="3" name="Picture 2" descr="0337c791-0739-5168-8c9b-f02b7b146ac3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" y="1280160"/>
            <a:ext cx="6583680" cy="438912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754880" y="1417320"/>
            <a:ext cx="6583680" cy="4297680"/>
          </a:xfrm>
          <a:prstGeom prst="rect">
            <a:avLst/>
          </a:prstGeom>
          <a:solidFill>
            <a:srgbClr val="111B2A"/>
          </a:solidFill>
          <a:ln>
            <a:solidFill>
              <a:srgbClr val="1E3049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600">
                <a:solidFill>
                  <a:srgbClr val="7FE7E5"/>
                </a:solidFill>
              </a:rPr>
              <a:t>Dr Kevin Ememwa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Physician, implementation researcher, research ethicist and clinical-data/AI assurance practitioner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15+ years of health-system and clinical research experience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Formal health research ethics training; WHO ethics &amp; governance of AI for health training</a:t>
            </a:r>
          </a:p>
          <a:p>
            <a:pPr>
              <a:defRPr sz="1300">
                <a:solidFill>
                  <a:srgbClr val="E8EEF8"/>
                </a:solidFill>
              </a:defRPr>
            </a:pPr>
            <a:r>
              <a:t>Active work in OMOP/OHDSI, context-aware evaluation and African health-system evidence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B1320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640080" y="502920"/>
            <a:ext cx="10972800" cy="100584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800" b="1">
                <a:solidFill>
                  <a:srgbClr val="E8EEF8"/>
                </a:solidFill>
              </a:rPr>
              <a:t>Next step</a:t>
            </a:r>
          </a:p>
          <a:p>
            <a:pPr>
              <a:spcBef>
                <a:spcPts val="600"/>
              </a:spcBef>
            </a:pPr>
            <a:r>
              <a:rPr sz="1300">
                <a:solidFill>
                  <a:srgbClr val="9FB0C9"/>
                </a:solidFill>
              </a:rPr>
              <a:t>Start with a structured enquiry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68680" y="1600200"/>
            <a:ext cx="9601200" cy="219456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sz="2000">
                <a:solidFill>
                  <a:srgbClr val="E8EEF8"/>
                </a:solidFill>
              </a:rPr>
              <a:t>Use the intake form to tell us what is being evaluated, what claims matter, what evidence exists and what constraints apply.</a:t>
            </a:r>
          </a:p>
          <a:p>
            <a:pPr>
              <a:spcBef>
                <a:spcPts val="1000"/>
              </a:spcBef>
            </a:pPr>
            <a:r>
              <a:rPr sz="1600">
                <a:solidFill>
                  <a:srgbClr val="9FB0C9"/>
                </a:solidFill>
              </a:rPr>
              <a:t>From there, sinter.bio can provide an evaluability readout, a scoped proposal, or a fuller evaluation pathway.</a:t>
            </a:r>
          </a:p>
        </p:txBody>
      </p:sp>
      <p:sp>
        <p:nvSpPr>
          <p:cNvPr id="4" name="Rectangle 3"/>
          <p:cNvSpPr/>
          <p:nvPr/>
        </p:nvSpPr>
        <p:spPr>
          <a:xfrm>
            <a:off x="868680" y="4206240"/>
            <a:ext cx="4114800" cy="685800"/>
          </a:xfrm>
          <a:prstGeom prst="rect">
            <a:avLst/>
          </a:prstGeom>
          <a:solidFill>
            <a:srgbClr val="35B6B4"/>
          </a:solidFill>
          <a:ln>
            <a:solidFill>
              <a:srgbClr val="35B6B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b="1" sz="1500">
                <a:solidFill>
                  <a:srgbClr val="072225"/>
                </a:solidFill>
              </a:rPr>
              <a:t>https://form.typeform.com/to/RvKhYiFG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